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324" r:id="rId2"/>
    <p:sldId id="256" r:id="rId3"/>
    <p:sldId id="325" r:id="rId4"/>
    <p:sldId id="309" r:id="rId5"/>
    <p:sldId id="310" r:id="rId6"/>
    <p:sldId id="311" r:id="rId7"/>
    <p:sldId id="312" r:id="rId8"/>
    <p:sldId id="313" r:id="rId9"/>
    <p:sldId id="341" r:id="rId10"/>
    <p:sldId id="314" r:id="rId11"/>
    <p:sldId id="353" r:id="rId12"/>
    <p:sldId id="354" r:id="rId13"/>
    <p:sldId id="315" r:id="rId14"/>
    <p:sldId id="316" r:id="rId15"/>
    <p:sldId id="317" r:id="rId16"/>
    <p:sldId id="318" r:id="rId17"/>
    <p:sldId id="336" r:id="rId18"/>
    <p:sldId id="352" r:id="rId19"/>
    <p:sldId id="351" r:id="rId20"/>
    <p:sldId id="335" r:id="rId21"/>
    <p:sldId id="338" r:id="rId22"/>
    <p:sldId id="337" r:id="rId23"/>
    <p:sldId id="334" r:id="rId24"/>
    <p:sldId id="340" r:id="rId25"/>
    <p:sldId id="342" r:id="rId26"/>
    <p:sldId id="348" r:id="rId27"/>
    <p:sldId id="347" r:id="rId28"/>
    <p:sldId id="346" r:id="rId29"/>
    <p:sldId id="345" r:id="rId30"/>
    <p:sldId id="344" r:id="rId31"/>
    <p:sldId id="343" r:id="rId32"/>
    <p:sldId id="350" r:id="rId33"/>
    <p:sldId id="349" r:id="rId34"/>
    <p:sldId id="319" r:id="rId35"/>
    <p:sldId id="320" r:id="rId36"/>
    <p:sldId id="333" r:id="rId37"/>
    <p:sldId id="339" r:id="rId38"/>
    <p:sldId id="321" r:id="rId39"/>
    <p:sldId id="355" r:id="rId40"/>
    <p:sldId id="330" r:id="rId41"/>
    <p:sldId id="331" r:id="rId42"/>
    <p:sldId id="332" r:id="rId43"/>
    <p:sldId id="323" r:id="rId44"/>
    <p:sldId id="326" r:id="rId45"/>
    <p:sldId id="327" r:id="rId46"/>
    <p:sldId id="328" r:id="rId47"/>
    <p:sldId id="329" r:id="rId48"/>
    <p:sldId id="271" r:id="rId4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1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339A"/>
    <a:srgbClr val="002776"/>
    <a:srgbClr val="01316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432"/>
      </p:cViewPr>
      <p:guideLst>
        <p:guide orient="horz" pos="431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-2040" y="-11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A66B1AB-DB46-4F9D-8881-E21D57FA65D2}" type="datetimeFigureOut">
              <a:rPr lang="ru-RU"/>
              <a:pPr>
                <a:defRPr/>
              </a:pPr>
              <a:t>09.03.2022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6D65C47-30DF-489E-95F1-06C6199677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8370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B01EB84-99E5-4C32-9255-DD6B2B0A8E68}" type="datetimeFigureOut">
              <a:rPr lang="ru-RU"/>
              <a:pPr>
                <a:defRPr/>
              </a:pPr>
              <a:t>09.03.2022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Click to edit Master text styles</a:t>
            </a:r>
          </a:p>
          <a:p>
            <a:pPr lvl="1"/>
            <a:r>
              <a:rPr lang="ru-RU" noProof="0" smtClean="0"/>
              <a:t>Second level</a:t>
            </a:r>
          </a:p>
          <a:p>
            <a:pPr lvl="2"/>
            <a:r>
              <a:rPr lang="ru-RU" noProof="0" smtClean="0"/>
              <a:t>Third level</a:t>
            </a:r>
          </a:p>
          <a:p>
            <a:pPr lvl="3"/>
            <a:r>
              <a:rPr lang="ru-RU" noProof="0" smtClean="0"/>
              <a:t>Fourth level</a:t>
            </a:r>
          </a:p>
          <a:p>
            <a:pPr lvl="4"/>
            <a:r>
              <a:rPr lang="ru-RU" noProof="0" smtClean="0"/>
              <a:t>Fifth level</a:t>
            </a:r>
            <a:endParaRPr lang="ru-R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DF84A80-5288-407C-A822-8E20B85F02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86813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B4522A-F1E2-4A7C-A651-3683E267EC5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2716017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1142984"/>
            <a:ext cx="7858180" cy="1470025"/>
          </a:xfrm>
        </p:spPr>
        <p:txBody>
          <a:bodyPr/>
          <a:lstStyle>
            <a:lvl1pPr>
              <a:defRPr baseline="0">
                <a:ea typeface="+mj-ea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72" y="3071810"/>
            <a:ext cx="8001056" cy="642942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29291-5368-4007-83D2-078FD6D4A33D}" type="datetimeFigureOut">
              <a:rPr lang="ru-RU"/>
              <a:pPr>
                <a:defRPr/>
              </a:pPr>
              <a:t>09.03.2022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94563-2A84-4473-9034-85CA9C9710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507EE-DF11-4C99-B401-18194358287A}" type="datetimeFigureOut">
              <a:rPr lang="ru-RU"/>
              <a:pPr>
                <a:defRPr/>
              </a:pPr>
              <a:t>09.03.2022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53EC9-E019-46E3-A90A-E731B85A13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FBB06-E09A-473A-9508-B9534B1620CA}" type="datetimeFigureOut">
              <a:rPr lang="ru-RU"/>
              <a:pPr>
                <a:defRPr/>
              </a:pPr>
              <a:t>09.03.2022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C56A8-3BFE-4510-A637-B0BA2236E6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54F7E-2929-49BC-A70A-8F8911495FA7}" type="datetimeFigureOut">
              <a:rPr lang="ru-RU"/>
              <a:pPr>
                <a:defRPr/>
              </a:pPr>
              <a:t>09.03.2022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503A7-1507-4A17-A3DF-F59243A1A3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95D21-62E1-443B-B50B-00E86668002B}" type="datetimeFigureOut">
              <a:rPr lang="ru-RU"/>
              <a:pPr>
                <a:defRPr/>
              </a:pPr>
              <a:t>09.03.2022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303BB-648E-405F-873E-8B780A077C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B76A6-B684-447E-B623-5AF4BAF1AA0B}" type="datetimeFigureOut">
              <a:rPr lang="ru-RU"/>
              <a:pPr>
                <a:defRPr/>
              </a:pPr>
              <a:t>09.03.2022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41EDE-3BEF-431A-BA0B-B4486C596F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77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77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42D67-5DCD-4DEE-8995-67118906C43E}" type="datetimeFigureOut">
              <a:rPr lang="ru-RU"/>
              <a:pPr>
                <a:defRPr/>
              </a:pPr>
              <a:t>09.03.2022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B3D9A-A99D-4D99-A17B-B2AFC3762C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2490B-E756-44A0-B6FC-D88DF4E1509F}" type="datetimeFigureOut">
              <a:rPr lang="ru-RU"/>
              <a:pPr>
                <a:defRPr/>
              </a:pPr>
              <a:t>09.03.2022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C5192-1458-44FE-A5F1-319DA9D2C8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20B74-FA2C-4189-B364-A9A233DF6CBB}" type="datetimeFigureOut">
              <a:rPr lang="ru-RU"/>
              <a:pPr>
                <a:defRPr/>
              </a:pPr>
              <a:t>09.03.2022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7ADEA-DDE1-423B-8AFA-37C75C831B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4DF18-F0DB-4987-80AD-CDF6DAD9FD2E}" type="datetimeFigureOut">
              <a:rPr lang="ru-RU"/>
              <a:pPr>
                <a:defRPr/>
              </a:pPr>
              <a:t>09.03.2022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47BE3-EEB5-49E6-AAE9-ECA801A4EF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9AC44-5369-4009-A889-35251F33B6BB}" type="datetimeFigureOut">
              <a:rPr lang="ru-RU"/>
              <a:pPr>
                <a:defRPr/>
              </a:pPr>
              <a:t>09.03.2022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94C6B-EB64-416C-8DA6-A71FA2C40A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2060"/>
                </a:solidFill>
                <a:latin typeface="+mn-lt"/>
              </a:defRPr>
            </a:lvl1pPr>
          </a:lstStyle>
          <a:p>
            <a:pPr>
              <a:defRPr/>
            </a:pPr>
            <a:fld id="{62C38F71-454B-4DE0-A530-DEA88FBF3FBA}" type="datetimeFigureOut">
              <a:rPr lang="ru-RU"/>
              <a:pPr>
                <a:defRPr/>
              </a:pPr>
              <a:t>09.03.2022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2060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2060"/>
                </a:solidFill>
                <a:latin typeface="+mn-lt"/>
              </a:defRPr>
            </a:lvl1pPr>
          </a:lstStyle>
          <a:p>
            <a:pPr>
              <a:defRPr/>
            </a:pPr>
            <a:fld id="{28A73C8C-98AA-4AAA-979C-F7949325F5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advClick="0" advTm="10000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ln w="1905">
            <a:solidFill>
              <a:schemeClr val="bg1">
                <a:lumMod val="95000"/>
              </a:schemeClr>
            </a:solidFill>
          </a:ln>
          <a:solidFill>
            <a:srgbClr val="00339A"/>
          </a:soli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+mj-lt"/>
          <a:ea typeface="+mj-ea"/>
          <a:cs typeface="Tahom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3200" kern="1200">
          <a:solidFill>
            <a:srgbClr val="48322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800" kern="1200">
          <a:solidFill>
            <a:srgbClr val="483226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400" kern="1200">
          <a:solidFill>
            <a:srgbClr val="483226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000" kern="1200">
          <a:solidFill>
            <a:srgbClr val="483226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000" kern="1200">
          <a:solidFill>
            <a:srgbClr val="4832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6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4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vdohnovenie.space/personal/" TargetMode="External"/><Relationship Id="rId2" Type="http://schemas.openxmlformats.org/officeDocument/2006/relationships/hyperlink" Target="http://www.maam.ru/users/170955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olncesvet.ru/sert/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life-with-dream.org/ecology-kids/" TargetMode="External"/><Relationship Id="rId3" Type="http://schemas.openxmlformats.org/officeDocument/2006/relationships/hyperlink" Target="https://www.tavika.ru/2019/04/eco-uroki.html" TargetMode="External"/><Relationship Id="rId7" Type="http://schemas.openxmlformats.org/officeDocument/2006/relationships/hyperlink" Target="https://dob.1sept.ru/article.php?id=200501710" TargetMode="External"/><Relationship Id="rId2" Type="http://schemas.openxmlformats.org/officeDocument/2006/relationships/hyperlink" Target="http://dou459.forchel.ru/tsv-gorod/693-ekologiya-detyam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oshkolnik.ru/ecologia.html" TargetMode="External"/><Relationship Id="rId5" Type="http://schemas.openxmlformats.org/officeDocument/2006/relationships/hyperlink" Target="https://infourok.ru/statya-interesnie-sposobi-kak-rasskazat-detyam-ob-ekologii-3831548.html" TargetMode="External"/><Relationship Id="rId4" Type="http://schemas.openxmlformats.org/officeDocument/2006/relationships/hyperlink" Target="https://www.maam.ru/detskijsad/doklad-po-teme-yekologicheskoe-vospitanie-doshkolnikov.html" TargetMode="External"/><Relationship Id="rId9" Type="http://schemas.openxmlformats.org/officeDocument/2006/relationships/hyperlink" Target="https://pedsovet.su/publ/177-1-0-2852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404665"/>
            <a:ext cx="8171185" cy="1368151"/>
          </a:xfrm>
        </p:spPr>
        <p:txBody>
          <a:bodyPr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Портфолио воспитателя </a:t>
            </a: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16" y="4762598"/>
            <a:ext cx="4968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</a:p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Агаева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Асият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Мурадовна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8"/>
          <p:cNvSpPr txBox="1">
            <a:spLocks noGrp="1"/>
          </p:cNvSpPr>
          <p:nvPr>
            <p:ph type="title"/>
          </p:nvPr>
        </p:nvSpPr>
        <p:spPr>
          <a:xfrm>
            <a:off x="722313" y="2420938"/>
            <a:ext cx="7772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МБДОУ</a:t>
            </a: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«ЦРР- Детский сад №31»</a:t>
            </a:r>
          </a:p>
        </p:txBody>
      </p:sp>
    </p:spTree>
    <p:extLst>
      <p:ext uri="{BB962C8B-B14F-4D97-AF65-F5344CB8AC3E}">
        <p14:creationId xmlns:p14="http://schemas.microsoft.com/office/powerpoint/2010/main" xmlns="" val="1531720598"/>
      </p:ext>
    </p:extLst>
  </p:cSld>
  <p:clrMapOvr>
    <a:masterClrMapping/>
  </p:clrMapOvr>
  <p:transition advClick="0" advTm="10000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052736"/>
            <a:ext cx="7344816" cy="2160239"/>
          </a:xfrm>
        </p:spPr>
        <p:txBody>
          <a:bodyPr/>
          <a:lstStyle/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      Мои</a:t>
            </a:r>
            <a:r>
              <a:rPr lang="ru-RU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достижения</a:t>
            </a:r>
            <a:endParaRPr lang="ru-RU" sz="6000" dirty="0">
              <a:solidFill>
                <a:srgbClr val="00339A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204864"/>
            <a:ext cx="511256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68769669"/>
      </p:ext>
    </p:extLst>
  </p:cSld>
  <p:clrMapOvr>
    <a:masterClrMapping/>
  </p:clrMapOvr>
  <p:transition advClick="0" advTm="10000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7854" y="620688"/>
            <a:ext cx="4080330" cy="57606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06589404"/>
      </p:ext>
    </p:extLst>
  </p:cSld>
  <p:clrMapOvr>
    <a:masterClrMapping/>
  </p:clrMapOvr>
  <p:transition advClick="0" advTm="10000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7854" y="476672"/>
            <a:ext cx="4296354" cy="59046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4119671906"/>
      </p:ext>
    </p:extLst>
  </p:cSld>
  <p:clrMapOvr>
    <a:masterClrMapping/>
  </p:clrMapOvr>
  <p:transition advClick="0" advTm="10000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6467" y="476672"/>
            <a:ext cx="4729790" cy="59046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546136044"/>
      </p:ext>
    </p:extLst>
  </p:cSld>
  <p:clrMapOvr>
    <a:masterClrMapping/>
  </p:clrMapOvr>
  <p:transition advClick="0" advTm="10000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6467" y="476672"/>
            <a:ext cx="4441758" cy="58326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046408116"/>
      </p:ext>
    </p:extLst>
  </p:cSld>
  <p:clrMapOvr>
    <a:masterClrMapping/>
  </p:clrMapOvr>
  <p:transition advClick="0" advTm="10000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7854" y="620688"/>
            <a:ext cx="4584386" cy="55446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214718115"/>
      </p:ext>
    </p:extLst>
  </p:cSld>
  <p:clrMapOvr>
    <a:masterClrMapping/>
  </p:clrMapOvr>
  <p:transition advClick="0" advTm="10000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6179" y="620688"/>
            <a:ext cx="4226021" cy="56886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4152177743"/>
      </p:ext>
    </p:extLst>
  </p:cSld>
  <p:clrMapOvr>
    <a:masterClrMapping/>
  </p:clrMapOvr>
  <p:transition advClick="0" advTm="10000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764704"/>
            <a:ext cx="7776864" cy="525658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72340188"/>
      </p:ext>
    </p:extLst>
  </p:cSld>
  <p:clrMapOvr>
    <a:masterClrMapping/>
  </p:clrMapOvr>
  <p:transition advClick="0" advTm="10000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3" y="476672"/>
            <a:ext cx="4608513" cy="59766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264047660"/>
      </p:ext>
    </p:extLst>
  </p:cSld>
  <p:clrMapOvr>
    <a:masterClrMapping/>
  </p:clrMapOvr>
  <p:transition advClick="0" advTm="10000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548680"/>
            <a:ext cx="4464496" cy="58326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901008901"/>
      </p:ext>
    </p:extLst>
  </p:cSld>
  <p:clrMapOvr>
    <a:masterClrMapping/>
  </p:clrMapOvr>
  <p:transition advClick="0" advTm="10000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899592" y="3068960"/>
            <a:ext cx="6336704" cy="788668"/>
          </a:xfrm>
        </p:spPr>
        <p:txBody>
          <a:bodyPr/>
          <a:lstStyle/>
          <a:p>
            <a:r>
              <a:rPr lang="ru-RU" dirty="0"/>
              <a:t>“</a:t>
            </a:r>
            <a:r>
              <a:rPr lang="ru-RU" sz="3600" b="1" dirty="0">
                <a:solidFill>
                  <a:schemeClr val="tx1"/>
                </a:solidFill>
              </a:rPr>
              <a:t>Детей</a:t>
            </a:r>
            <a:r>
              <a:rPr lang="ru-RU" sz="2800" b="1" dirty="0"/>
              <a:t> учит то, что их окружает”.</a:t>
            </a:r>
            <a:endParaRPr lang="ru-RU" b="1" dirty="0"/>
          </a:p>
          <a:p>
            <a:pPr algn="r" eaLnBrk="1" hangingPunct="1"/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3728" y="4138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504D">
                    <a:lumMod val="50000"/>
                  </a:srgbClr>
                </a:solidFill>
                <a:latin typeface="Comic Sans MS" pitchFamily="66" charset="0"/>
              </a:rPr>
              <a:t/>
            </a:r>
            <a:br>
              <a:rPr lang="ru-RU" dirty="0">
                <a:solidFill>
                  <a:srgbClr val="C0504D">
                    <a:lumMod val="50000"/>
                  </a:srgbClr>
                </a:solidFill>
                <a:latin typeface="Comic Sans MS" pitchFamily="66" charset="0"/>
              </a:rPr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619672" y="1081171"/>
            <a:ext cx="66967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Научить человека быть счастливым  нельзя, но воспитать его так, чтобы он был счастливым, можно. </a:t>
            </a:r>
          </a:p>
          <a:p>
            <a:r>
              <a:rPr lang="ru-RU" sz="2400" b="1" dirty="0"/>
              <a:t> А.С. Макаренко</a:t>
            </a:r>
          </a:p>
        </p:txBody>
      </p:sp>
    </p:spTree>
  </p:cSld>
  <p:clrMapOvr>
    <a:masterClrMapping/>
  </p:clrMapOvr>
  <p:transition advClick="0" advTm="10000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5" y="548680"/>
            <a:ext cx="4680520" cy="56886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207295795"/>
      </p:ext>
    </p:extLst>
  </p:cSld>
  <p:clrMapOvr>
    <a:masterClrMapping/>
  </p:clrMapOvr>
  <p:transition advClick="0" advTm="10000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6177" y="620688"/>
            <a:ext cx="4730079" cy="56886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933745653"/>
      </p:ext>
    </p:extLst>
  </p:cSld>
  <p:clrMapOvr>
    <a:masterClrMapping/>
  </p:clrMapOvr>
  <p:transition advClick="0" advTm="10000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6467" y="548680"/>
            <a:ext cx="4729790" cy="58326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273034708"/>
      </p:ext>
    </p:extLst>
  </p:cSld>
  <p:clrMapOvr>
    <a:masterClrMapping/>
  </p:clrMapOvr>
  <p:transition advClick="0" advTm="10000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6178" y="476672"/>
            <a:ext cx="4851643" cy="59046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544667929"/>
      </p:ext>
    </p:extLst>
  </p:cSld>
  <p:clrMapOvr>
    <a:masterClrMapping/>
  </p:clrMapOvr>
  <p:transition advClick="0" advTm="10000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6713"/>
            <a:ext cx="8229600" cy="3165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673945385"/>
              </p:ext>
            </p:extLst>
          </p:nvPr>
        </p:nvGraphicFramePr>
        <p:xfrm>
          <a:off x="2195736" y="476672"/>
          <a:ext cx="4104456" cy="5904656"/>
        </p:xfrm>
        <a:graphic>
          <a:graphicData uri="http://schemas.openxmlformats.org/presentationml/2006/ole">
            <p:oleObj spid="_x0000_s2060" name="Acrobat Document" r:id="rId4" imgW="5393880" imgH="7617240" progId="AcroExch.Document.DC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536347460"/>
      </p:ext>
    </p:extLst>
  </p:cSld>
  <p:clrMapOvr>
    <a:masterClrMapping/>
  </p:clrMapOvr>
  <p:transition advClick="0" advTm="10000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760" y="692696"/>
            <a:ext cx="3888432" cy="55446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89576449"/>
      </p:ext>
    </p:extLst>
  </p:cSld>
  <p:clrMapOvr>
    <a:masterClrMapping/>
  </p:clrMapOvr>
  <p:transition advClick="0" advTm="10000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5776" y="548680"/>
            <a:ext cx="3960440" cy="57606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334446726"/>
      </p:ext>
    </p:extLst>
  </p:cSld>
  <p:clrMapOvr>
    <a:masterClrMapping/>
  </p:clrMapOvr>
  <p:transition advClick="0" advTm="10000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0140" y="692696"/>
            <a:ext cx="6730252" cy="518457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423555816"/>
      </p:ext>
    </p:extLst>
  </p:cSld>
  <p:clrMapOvr>
    <a:masterClrMapping/>
  </p:clrMapOvr>
  <p:transition advClick="0" advTm="10000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808" y="764704"/>
            <a:ext cx="3888432" cy="536145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904460408"/>
      </p:ext>
    </p:extLst>
  </p:cSld>
  <p:clrMapOvr>
    <a:masterClrMapping/>
  </p:clrMapOvr>
  <p:transition advClick="0" advTm="10000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5776" y="764704"/>
            <a:ext cx="4176464" cy="536145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787704464"/>
      </p:ext>
    </p:extLst>
  </p:cSld>
  <p:clrMapOvr>
    <a:masterClrMapping/>
  </p:clrMapOvr>
  <p:transition advClick="0" advTm="10000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864005" y="1412776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Место работы-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МБДОУ «ЦРР-ДС №31»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82756" y="607293"/>
            <a:ext cx="4400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Агаева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Асият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Мурадовна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97508" y="2085359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Педагогический стаж -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4.3 года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0778" y="2577562"/>
            <a:ext cx="3899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Образование-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Высшее профессиональное образование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3477" y="1124744"/>
            <a:ext cx="8229600" cy="4525963"/>
          </a:xfrm>
        </p:spPr>
        <p:txBody>
          <a:bodyPr/>
          <a:lstStyle/>
          <a:p>
            <a:r>
              <a:rPr lang="ru-RU" dirty="0" smtClean="0"/>
              <a:t>                                         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128428" y="1536881"/>
            <a:ext cx="5152385" cy="38164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91220959"/>
      </p:ext>
    </p:extLst>
  </p:cSld>
  <p:clrMapOvr>
    <a:masterClrMapping/>
  </p:clrMapOvr>
  <p:transition advClick="0" advTm="10000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792" y="764704"/>
            <a:ext cx="3744416" cy="536145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681790025"/>
      </p:ext>
    </p:extLst>
  </p:cSld>
  <p:clrMapOvr>
    <a:masterClrMapping/>
  </p:clrMapOvr>
  <p:transition advClick="0" advTm="10000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7784" y="764704"/>
            <a:ext cx="3960440" cy="536145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60617857"/>
      </p:ext>
    </p:extLst>
  </p:cSld>
  <p:clrMapOvr>
    <a:masterClrMapping/>
  </p:clrMapOvr>
  <p:transition advClick="0" advTm="10000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1800" y="672271"/>
            <a:ext cx="4009997" cy="547260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241637519"/>
      </p:ext>
    </p:extLst>
  </p:cSld>
  <p:clrMapOvr>
    <a:masterClrMapping/>
  </p:clrMapOvr>
  <p:transition advClick="0" advTm="10000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7783" y="476672"/>
            <a:ext cx="4104457" cy="58326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495505311"/>
      </p:ext>
    </p:extLst>
  </p:cSld>
  <p:clrMapOvr>
    <a:masterClrMapping/>
  </p:clrMapOvr>
  <p:transition advClick="0" advTm="10000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4664"/>
            <a:ext cx="6499225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1\Downloads\óvod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0536" y="2422776"/>
            <a:ext cx="5613400" cy="3526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86276431"/>
      </p:ext>
    </p:extLst>
  </p:cSld>
  <p:clrMapOvr>
    <a:masterClrMapping/>
  </p:clrMapOvr>
  <p:transition advClick="0" advTm="10000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3016" y="692696"/>
            <a:ext cx="4093159" cy="5400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008852834"/>
      </p:ext>
    </p:extLst>
  </p:cSld>
  <p:clrMapOvr>
    <a:masterClrMapping/>
  </p:clrMapOvr>
  <p:transition advClick="0" advTm="10000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673485226"/>
              </p:ext>
            </p:extLst>
          </p:nvPr>
        </p:nvGraphicFramePr>
        <p:xfrm>
          <a:off x="1835696" y="476672"/>
          <a:ext cx="4392488" cy="5976664"/>
        </p:xfrm>
        <a:graphic>
          <a:graphicData uri="http://schemas.openxmlformats.org/presentationml/2006/ole">
            <p:oleObj spid="_x0000_s1036" name="Acrobat Document" r:id="rId3" imgW="5393880" imgH="7617240" progId="AcroExch.Document.DC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95536079"/>
      </p:ext>
    </p:extLst>
  </p:cSld>
  <p:clrMapOvr>
    <a:masterClrMapping/>
  </p:clrMapOvr>
  <p:transition advClick="0" advTm="10000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620688"/>
            <a:ext cx="4464496" cy="57606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9717066"/>
      </p:ext>
    </p:extLst>
  </p:cSld>
  <p:clrMapOvr>
    <a:masterClrMapping/>
  </p:clrMapOvr>
  <p:transition advClick="0" advTm="10000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Публикации педагога</a:t>
            </a:r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142976" y="2000240"/>
            <a:ext cx="7317456" cy="3516992"/>
          </a:xfrm>
        </p:spPr>
        <p:txBody>
          <a:bodyPr/>
          <a:lstStyle/>
          <a:p>
            <a:r>
              <a:rPr lang="en-US" sz="2800" b="1" u="sng" dirty="0">
                <a:solidFill>
                  <a:srgbClr val="7030A0"/>
                </a:solidFill>
                <a:latin typeface="Arial"/>
                <a:hlinkClick r:id="rId2" tooltip="Асият Мурадовна"/>
              </a:rPr>
              <a:t>http://www.maam.ru/users/</a:t>
            </a:r>
            <a:br>
              <a:rPr lang="en-US" sz="2800" b="1" u="sng" dirty="0">
                <a:solidFill>
                  <a:srgbClr val="7030A0"/>
                </a:solidFill>
                <a:latin typeface="Arial"/>
                <a:hlinkClick r:id="rId2" tooltip="Асият Мурадовна"/>
              </a:rPr>
            </a:br>
            <a:r>
              <a:rPr lang="en-US" sz="2800" b="1" u="sng" dirty="0" smtClean="0">
                <a:solidFill>
                  <a:srgbClr val="7030A0"/>
                </a:solidFill>
                <a:latin typeface="Arial"/>
                <a:hlinkClick r:id="rId2" tooltip="Асият Мурадовна"/>
              </a:rPr>
              <a:t>1709551</a:t>
            </a:r>
            <a:endParaRPr lang="ru-RU" sz="2800" b="1" u="sng" dirty="0" smtClean="0">
              <a:solidFill>
                <a:srgbClr val="7030A0"/>
              </a:solidFill>
              <a:latin typeface="Arial"/>
            </a:endParaRPr>
          </a:p>
          <a:p>
            <a:r>
              <a:rPr lang="en-US" sz="2800" b="1" dirty="0">
                <a:solidFill>
                  <a:srgbClr val="7030A0"/>
                </a:solidFill>
                <a:hlinkClick r:id="rId3"/>
              </a:rPr>
              <a:t>https://vdohnovenie.space/personal</a:t>
            </a:r>
            <a:r>
              <a:rPr lang="en-US" sz="2800" b="1" dirty="0" smtClean="0">
                <a:solidFill>
                  <a:srgbClr val="7030A0"/>
                </a:solidFill>
                <a:hlinkClick r:id="rId3"/>
              </a:rPr>
              <a:t>/</a:t>
            </a:r>
            <a:endParaRPr lang="ru-RU" sz="2800" b="1" dirty="0" smtClean="0">
              <a:solidFill>
                <a:srgbClr val="7030A0"/>
              </a:solidFill>
            </a:endParaRPr>
          </a:p>
          <a:p>
            <a:r>
              <a:rPr lang="en-US" sz="2800" b="1" dirty="0">
                <a:solidFill>
                  <a:srgbClr val="7030A0"/>
                </a:solidFill>
                <a:hlinkClick r:id="rId4"/>
              </a:rPr>
              <a:t>https</a:t>
            </a:r>
            <a:r>
              <a:rPr lang="en-US" sz="2800" b="1" dirty="0" smtClean="0">
                <a:solidFill>
                  <a:srgbClr val="7030A0"/>
                </a:solidFill>
                <a:hlinkClick r:id="rId4"/>
              </a:rPr>
              <a:t>://</a:t>
            </a:r>
            <a:r>
              <a:rPr lang="en-US" sz="2800" b="1" dirty="0">
                <a:solidFill>
                  <a:srgbClr val="7030A0"/>
                </a:solidFill>
                <a:hlinkClick r:id="rId4"/>
              </a:rPr>
              <a:t>solncesvet.ru/sert</a:t>
            </a:r>
            <a:r>
              <a:rPr lang="en-US" sz="2800" b="1" dirty="0" smtClean="0">
                <a:solidFill>
                  <a:srgbClr val="7030A0"/>
                </a:solidFill>
                <a:hlinkClick r:id="rId4"/>
              </a:rPr>
              <a:t>/</a:t>
            </a:r>
            <a:endParaRPr lang="ru-RU" sz="2800" b="1" dirty="0" smtClean="0">
              <a:solidFill>
                <a:srgbClr val="7030A0"/>
              </a:solidFill>
            </a:endParaRPr>
          </a:p>
          <a:p>
            <a:r>
              <a:rPr lang="en-US" sz="2800" b="1" dirty="0">
                <a:solidFill>
                  <a:srgbClr val="7030A0"/>
                </a:solidFill>
              </a:rPr>
              <a:t>https://doutessa.ru/my_projects</a:t>
            </a:r>
            <a:endParaRPr lang="ru-RU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5864769"/>
      </p:ext>
    </p:extLst>
  </p:cSld>
  <p:clrMapOvr>
    <a:masterClrMapping/>
  </p:clrMapOvr>
  <p:transition advClick="0" advTm="10000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hlinkClick r:id="rId2"/>
              </a:rPr>
              <a:t>Детям об</a:t>
            </a:r>
            <a:r>
              <a:rPr lang="en-US" dirty="0" smtClean="0">
                <a:hlinkClick r:id="rId2"/>
              </a:rPr>
              <a:t> </a:t>
            </a:r>
            <a:r>
              <a:rPr lang="ru-RU" dirty="0" smtClean="0">
                <a:hlinkClick r:id="rId2"/>
              </a:rPr>
              <a:t>экологии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1400" dirty="0" smtClean="0"/>
              <a:t> </a:t>
            </a:r>
            <a:r>
              <a:rPr lang="en-US" sz="1400" b="1" dirty="0" smtClean="0">
                <a:hlinkClick r:id="rId3"/>
              </a:rPr>
              <a:t>tavika.ru</a:t>
            </a:r>
            <a:r>
              <a:rPr lang="en-US" sz="1400" dirty="0" smtClean="0">
                <a:hlinkClick r:id="rId3"/>
              </a:rPr>
              <a:t>›2019/04/eco-uroki.html</a:t>
            </a:r>
            <a:endParaRPr lang="ru-RU" sz="1400" dirty="0" smtClean="0"/>
          </a:p>
          <a:p>
            <a:pPr fontAlgn="t"/>
            <a:r>
              <a:rPr lang="ru-RU" sz="1400" dirty="0" smtClean="0"/>
              <a:t> </a:t>
            </a:r>
            <a:r>
              <a:rPr lang="en-US" sz="1400" b="1" u="sng" dirty="0" err="1" smtClean="0">
                <a:solidFill>
                  <a:srgbClr val="00B050"/>
                </a:solidFill>
              </a:rPr>
              <a:t>pravmir.ru</a:t>
            </a:r>
            <a:r>
              <a:rPr lang="en-US" sz="1400" dirty="0" err="1" smtClean="0">
                <a:solidFill>
                  <a:srgbClr val="00B050"/>
                </a:solidFill>
              </a:rPr>
              <a:t>›</a:t>
            </a:r>
            <a:r>
              <a:rPr lang="en-US" sz="1400" u="sng" dirty="0" err="1" smtClean="0">
                <a:solidFill>
                  <a:srgbClr val="00B050"/>
                </a:solidFill>
              </a:rPr>
              <a:t>ekologiya-dlya-detej</a:t>
            </a:r>
            <a:r>
              <a:rPr lang="en-US" sz="1400" u="sng" dirty="0" smtClean="0">
                <a:solidFill>
                  <a:srgbClr val="00B050"/>
                </a:solidFill>
              </a:rPr>
              <a:t>/</a:t>
            </a:r>
            <a:endParaRPr lang="ru-RU" sz="1400" dirty="0" smtClean="0">
              <a:solidFill>
                <a:srgbClr val="00B050"/>
              </a:solidFill>
            </a:endParaRPr>
          </a:p>
          <a:p>
            <a:pPr fontAlgn="t"/>
            <a:r>
              <a:rPr lang="en-US" sz="1400" b="1" dirty="0" smtClean="0">
                <a:hlinkClick r:id="rId2"/>
              </a:rPr>
              <a:t>dou459.forchel.ru</a:t>
            </a:r>
            <a:r>
              <a:rPr lang="en-US" sz="1400" dirty="0" smtClean="0">
                <a:hlinkClick r:id="rId2"/>
              </a:rPr>
              <a:t>›tsv-gorod/693-ekologiya…</a:t>
            </a:r>
            <a:endParaRPr lang="ru-RU" sz="1400" dirty="0" smtClean="0"/>
          </a:p>
          <a:p>
            <a:r>
              <a:rPr lang="en-US" sz="1400" dirty="0" smtClean="0"/>
              <a:t> </a:t>
            </a:r>
            <a:endParaRPr lang="ru-RU" sz="1400" dirty="0" smtClean="0"/>
          </a:p>
          <a:p>
            <a:pPr fontAlgn="t"/>
            <a:r>
              <a:rPr lang="en-US" sz="1400" b="1" dirty="0" err="1" smtClean="0">
                <a:hlinkClick r:id="rId4"/>
              </a:rPr>
              <a:t>maam.ru</a:t>
            </a:r>
            <a:r>
              <a:rPr lang="en-US" sz="1400" dirty="0" err="1" smtClean="0">
                <a:hlinkClick r:id="rId4"/>
              </a:rPr>
              <a:t>›detskijsad</a:t>
            </a:r>
            <a:r>
              <a:rPr lang="en-US" sz="1400" dirty="0" smtClean="0">
                <a:hlinkClick r:id="rId4"/>
              </a:rPr>
              <a:t>/</a:t>
            </a:r>
            <a:r>
              <a:rPr lang="en-US" sz="1400" dirty="0" err="1" smtClean="0">
                <a:hlinkClick r:id="rId4"/>
              </a:rPr>
              <a:t>doklad</a:t>
            </a:r>
            <a:r>
              <a:rPr lang="en-US" sz="1400" dirty="0" smtClean="0">
                <a:hlinkClick r:id="rId4"/>
              </a:rPr>
              <a:t>…</a:t>
            </a:r>
            <a:r>
              <a:rPr lang="en-US" sz="1400" dirty="0" err="1" smtClean="0">
                <a:hlinkClick r:id="rId4"/>
              </a:rPr>
              <a:t>teme</a:t>
            </a:r>
            <a:r>
              <a:rPr lang="en-US" sz="1400" dirty="0" smtClean="0">
                <a:hlinkClick r:id="rId4"/>
              </a:rPr>
              <a:t>…doshkolnikov.html</a:t>
            </a:r>
            <a:endParaRPr lang="ru-RU" sz="1400" dirty="0" smtClean="0"/>
          </a:p>
          <a:p>
            <a:r>
              <a:rPr lang="en-US" sz="1400" dirty="0" smtClean="0"/>
              <a:t> </a:t>
            </a:r>
            <a:endParaRPr lang="ru-RU" sz="1400" dirty="0" smtClean="0"/>
          </a:p>
          <a:p>
            <a:pPr fontAlgn="t"/>
            <a:r>
              <a:rPr lang="en-US" sz="1400" b="1" dirty="0" err="1" smtClean="0">
                <a:hlinkClick r:id="rId5"/>
              </a:rPr>
              <a:t>infourok.ru</a:t>
            </a:r>
            <a:r>
              <a:rPr lang="en-US" sz="1400" dirty="0" err="1" smtClean="0">
                <a:hlinkClick r:id="rId5"/>
              </a:rPr>
              <a:t>›statya-interesnie-sposobi-kak</a:t>
            </a:r>
            <a:r>
              <a:rPr lang="en-US" sz="1400" dirty="0" smtClean="0">
                <a:hlinkClick r:id="rId5"/>
              </a:rPr>
              <a:t>-…</a:t>
            </a:r>
            <a:endParaRPr lang="ru-RU" sz="1400" dirty="0" smtClean="0"/>
          </a:p>
          <a:p>
            <a:r>
              <a:rPr lang="en-US" sz="1400" dirty="0" smtClean="0"/>
              <a:t> </a:t>
            </a:r>
            <a:endParaRPr lang="ru-RU" sz="1400" dirty="0" smtClean="0"/>
          </a:p>
          <a:p>
            <a:pPr fontAlgn="t"/>
            <a:r>
              <a:rPr lang="en-US" sz="1400" b="1" dirty="0" err="1" smtClean="0">
                <a:hlinkClick r:id="rId6"/>
              </a:rPr>
              <a:t>doshkolnik.ru</a:t>
            </a:r>
            <a:r>
              <a:rPr lang="en-US" sz="1400" dirty="0" err="1" smtClean="0">
                <a:hlinkClick r:id="rId6"/>
              </a:rPr>
              <a:t>›ecologia.html</a:t>
            </a:r>
            <a:endParaRPr lang="ru-RU" sz="1400" dirty="0" smtClean="0"/>
          </a:p>
          <a:p>
            <a:r>
              <a:rPr lang="en-US" sz="1400" dirty="0" smtClean="0"/>
              <a:t> </a:t>
            </a:r>
            <a:endParaRPr lang="ru-RU" sz="1400" dirty="0" smtClean="0"/>
          </a:p>
          <a:p>
            <a:pPr fontAlgn="t"/>
            <a:r>
              <a:rPr lang="en-US" sz="1400" b="1" dirty="0" smtClean="0">
                <a:hlinkClick r:id="rId7"/>
              </a:rPr>
              <a:t>dob.1sept.ru</a:t>
            </a:r>
            <a:r>
              <a:rPr lang="en-US" sz="1400" dirty="0" smtClean="0">
                <a:hlinkClick r:id="rId7"/>
              </a:rPr>
              <a:t>›article.php?id=200501710</a:t>
            </a:r>
            <a:endParaRPr lang="ru-RU" sz="1400" dirty="0" smtClean="0"/>
          </a:p>
          <a:p>
            <a:r>
              <a:rPr lang="en-US" sz="1400" dirty="0" smtClean="0"/>
              <a:t> </a:t>
            </a:r>
            <a:endParaRPr lang="ru-RU" sz="1400" dirty="0" smtClean="0"/>
          </a:p>
          <a:p>
            <a:pPr fontAlgn="t"/>
            <a:r>
              <a:rPr lang="en-US" sz="1400" b="1" dirty="0" smtClean="0">
                <a:hlinkClick r:id="rId8"/>
              </a:rPr>
              <a:t>life-with-</a:t>
            </a:r>
            <a:r>
              <a:rPr lang="en-US" sz="1400" b="1" dirty="0" err="1" smtClean="0">
                <a:hlinkClick r:id="rId8"/>
              </a:rPr>
              <a:t>dream.org</a:t>
            </a:r>
            <a:r>
              <a:rPr lang="en-US" sz="1400" dirty="0" err="1" smtClean="0">
                <a:hlinkClick r:id="rId8"/>
              </a:rPr>
              <a:t>›ecology</a:t>
            </a:r>
            <a:r>
              <a:rPr lang="en-US" sz="1400" dirty="0" smtClean="0">
                <a:hlinkClick r:id="rId8"/>
              </a:rPr>
              <a:t>-kids/</a:t>
            </a:r>
            <a:endParaRPr lang="ru-RU" sz="1400" dirty="0" smtClean="0"/>
          </a:p>
          <a:p>
            <a:r>
              <a:rPr lang="en-US" sz="1400" dirty="0" smtClean="0"/>
              <a:t> </a:t>
            </a:r>
            <a:endParaRPr lang="ru-RU" sz="1400" dirty="0" smtClean="0"/>
          </a:p>
          <a:p>
            <a:pPr fontAlgn="t"/>
            <a:r>
              <a:rPr lang="ru-RU" sz="1400" b="1" dirty="0" err="1" smtClean="0">
                <a:hlinkClick r:id="rId9"/>
              </a:rPr>
              <a:t>pedsovet.su</a:t>
            </a:r>
            <a:r>
              <a:rPr lang="ru-RU" sz="1400" dirty="0" smtClean="0">
                <a:hlinkClick r:id="rId9"/>
              </a:rPr>
              <a:t>›</a:t>
            </a:r>
            <a:r>
              <a:rPr lang="ru-RU" sz="1400" dirty="0" smtClean="0"/>
              <a:t> </a:t>
            </a:r>
          </a:p>
          <a:p>
            <a:endParaRPr lang="ru-RU" sz="1400" dirty="0"/>
          </a:p>
        </p:txBody>
      </p:sp>
    </p:spTree>
  </p:cSld>
  <p:clrMapOvr>
    <a:masterClrMapping/>
  </p:clrMapOvr>
  <p:transition advClick="0" advTm="10000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algn="ctr"/>
            <a:r>
              <a:rPr lang="ru-RU" sz="4000" b="1" dirty="0"/>
              <a:t>Педагогическое </a:t>
            </a:r>
            <a:r>
              <a:rPr lang="ru-RU" sz="4000" b="1" dirty="0" smtClean="0"/>
              <a:t>кредо</a:t>
            </a:r>
          </a:p>
          <a:p>
            <a:r>
              <a:rPr lang="ru-RU" sz="4000" b="1" dirty="0"/>
              <a:t>Чтобы учить других, надо учиться самому</a:t>
            </a:r>
          </a:p>
          <a:p>
            <a:r>
              <a:rPr lang="ru-RU" sz="4000" b="1" dirty="0"/>
              <a:t>чтобы воспитывать других, надо начинать с себя </a:t>
            </a:r>
          </a:p>
          <a:p>
            <a:r>
              <a:rPr lang="ru-RU" sz="4000" b="1" dirty="0"/>
              <a:t>чтобы развивать других, самому надо постоянно развиваться. </a:t>
            </a:r>
          </a:p>
          <a:p>
            <a:pPr algn="ctr"/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9182050"/>
      </p:ext>
    </p:extLst>
  </p:cSld>
  <p:clrMapOvr>
    <a:masterClrMapping/>
  </p:clrMapOvr>
  <p:transition advClick="0" advTm="10000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3568" y="1196752"/>
            <a:ext cx="68407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Самообразование – это     приобретение знаний путем самостоятельных занятий. </a:t>
            </a:r>
            <a:endParaRPr kumimoji="0" lang="ru-RU" altLang="ru-RU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3844498"/>
            <a:ext cx="75608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600" b="1" dirty="0"/>
              <a:t>Самообразование – это целенаправленная познавательная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xmlns="" val="822681607"/>
      </p:ext>
    </p:extLst>
  </p:cSld>
  <p:clrMapOvr>
    <a:masterClrMapping/>
  </p:clrMapOvr>
  <p:transition advClick="0" advTm="10000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692696"/>
            <a:ext cx="8229600" cy="5472608"/>
          </a:xfrm>
        </p:spPr>
        <p:txBody>
          <a:bodyPr/>
          <a:lstStyle/>
          <a:p>
            <a:r>
              <a:rPr lang="ru-RU" sz="3600" b="1" dirty="0"/>
              <a:t>Экологическое воспитание дошкольников, прежде всего, направлено на формирование положительного отношения ребенка к окружающей среде – земле, воде, флоре, фауне. Научить детей любить и беречь природу, бережно использовать природные богатства – главные задачи экологического воспитания.</a:t>
            </a:r>
          </a:p>
        </p:txBody>
      </p:sp>
    </p:spTree>
    <p:extLst>
      <p:ext uri="{BB962C8B-B14F-4D97-AF65-F5344CB8AC3E}">
        <p14:creationId xmlns:p14="http://schemas.microsoft.com/office/powerpoint/2010/main" xmlns="" val="1018595195"/>
      </p:ext>
    </p:extLst>
  </p:cSld>
  <p:clrMapOvr>
    <a:masterClrMapping/>
  </p:clrMapOvr>
  <p:transition advClick="0" advTm="10000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2439144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Дерево, трава, цветок и птица</a:t>
            </a:r>
            <a:br>
              <a:rPr lang="ru-RU" sz="3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</a:br>
            <a:r>
              <a:rPr lang="ru-RU" sz="3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Не всегда умеют защищаться.</a:t>
            </a:r>
            <a:br>
              <a:rPr lang="ru-RU" sz="3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</a:br>
            <a:r>
              <a:rPr lang="ru-RU" sz="3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Если будут уничтожены они,</a:t>
            </a:r>
            <a:br>
              <a:rPr lang="ru-RU" sz="3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</a:br>
            <a:r>
              <a:rPr lang="ru-RU" sz="3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На планете мы останемся одни!</a:t>
            </a:r>
            <a:br>
              <a:rPr lang="ru-RU" sz="3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</a:br>
            <a:r>
              <a:rPr lang="ru-RU" sz="3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В. Берестов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284985"/>
            <a:ext cx="8229600" cy="2592288"/>
          </a:xfrm>
        </p:spPr>
        <p:txBody>
          <a:bodyPr/>
          <a:lstStyle/>
          <a:p>
            <a:r>
              <a:rPr lang="ru-RU" dirty="0"/>
              <a:t>«</a:t>
            </a:r>
            <a:r>
              <a:rPr lang="ru-RU" sz="2800" b="1" dirty="0">
                <a:solidFill>
                  <a:schemeClr val="tx1"/>
                </a:solidFill>
                <a:latin typeface="Arial Black" panose="020B0A04020102020204" pitchFamily="34" charset="0"/>
              </a:rPr>
              <a:t>Может быть, дети ещё не могут осмыслить как всенародное достояние, пусть они понимают её как сучок, на котором находится гнездо, где живём мы, птенцы природы».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                </a:t>
            </a:r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В</a:t>
            </a:r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. А. Сухомлинский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94386894"/>
      </p:ext>
    </p:extLst>
  </p:cSld>
  <p:clrMapOvr>
    <a:masterClrMapping/>
  </p:clrMapOvr>
  <p:transition advClick="0" advTm="10000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057369" y="476672"/>
            <a:ext cx="49685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small" spc="0" normalizeH="0" baseline="0" noProof="0" dirty="0" smtClean="0">
                <a:ln>
                  <a:noFill/>
                </a:ln>
                <a:solidFill>
                  <a:srgbClr val="575F6D"/>
                </a:solidFill>
                <a:effectLst/>
                <a:uLnTx/>
                <a:uFillTx/>
                <a:latin typeface="Century Schoolbook"/>
                <a:ea typeface="+mj-ea"/>
                <a:cs typeface="+mj-cs"/>
              </a:rPr>
              <a:t>проекты</a:t>
            </a:r>
            <a:endParaRPr kumimoji="0" lang="ru-RU" sz="4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56" y="1534145"/>
            <a:ext cx="3604561" cy="27363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5" y="2492896"/>
            <a:ext cx="3498037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1392994"/>
      </p:ext>
    </p:extLst>
  </p:cSld>
  <p:clrMapOvr>
    <a:masterClrMapping/>
  </p:clrMapOvr>
  <p:transition advClick="0" advTm="10000"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000" cap="small" dirty="0">
                <a:ln>
                  <a:noFill/>
                </a:ln>
                <a:solidFill>
                  <a:srgbClr val="575F6D"/>
                </a:solidFill>
                <a:effectLst/>
                <a:latin typeface="Century Schoolbook"/>
                <a:cs typeface="+mj-cs"/>
              </a:rPr>
              <a:t>Конкурсы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556792"/>
            <a:ext cx="4104456" cy="28083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3284984"/>
            <a:ext cx="4032448" cy="304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7340134"/>
      </p:ext>
    </p:extLst>
  </p:cSld>
  <p:clrMapOvr>
    <a:masterClrMapping/>
  </p:clrMapOvr>
  <p:transition advClick="0" advTm="10000"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Прогулка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_20191126_1617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303748" y="728700"/>
            <a:ext cx="4320480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0253451"/>
      </p:ext>
    </p:extLst>
  </p:cSld>
  <p:clrMapOvr>
    <a:masterClrMapping/>
  </p:clrMapOvr>
  <p:transition advClick="0" advTm="10000"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/>
              <a:t> </a:t>
            </a:r>
            <a:r>
              <a:rPr lang="ru-RU" dirty="0" smtClean="0"/>
              <a:t>   </a:t>
            </a:r>
            <a:r>
              <a:rPr lang="ru-RU" sz="2800" dirty="0" smtClean="0">
                <a:solidFill>
                  <a:schemeClr val="tx1"/>
                </a:solidFill>
              </a:rPr>
              <a:t>Занятия</a:t>
            </a:r>
            <a:r>
              <a:rPr lang="ru-RU" dirty="0" smtClean="0">
                <a:solidFill>
                  <a:schemeClr val="tx1"/>
                </a:solidFill>
              </a:rPr>
              <a:t> 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412776"/>
            <a:ext cx="3672408" cy="27363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3068960"/>
            <a:ext cx="3960440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5241151"/>
      </p:ext>
    </p:extLst>
  </p:cSld>
  <p:clrMapOvr>
    <a:masterClrMapping/>
  </p:clrMapOvr>
  <p:transition advClick="0" advTm="10000"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476672"/>
            <a:ext cx="3888432" cy="266429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3811" y="1840365"/>
            <a:ext cx="4104456" cy="31683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3573016"/>
            <a:ext cx="388843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8312891"/>
      </p:ext>
    </p:extLst>
  </p:cSld>
  <p:clrMapOvr>
    <a:masterClrMapping/>
  </p:clrMapOvr>
  <p:transition advClick="0" advTm="10000"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3" descr="baby07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8" y="1571625"/>
            <a:ext cx="2214562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857224" y="3714752"/>
            <a:ext cx="7858180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 внимание </a:t>
            </a:r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0000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115616" y="548680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Мой девиз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3600" b="1" dirty="0">
                <a:latin typeface="Century Schoolbook"/>
              </a:rPr>
              <a:t>Берегите в себе человека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988840"/>
            <a:ext cx="3456384" cy="21602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Picture 2" descr="D:\Start_Here_Mac.app\ФОТО  и  ВИДЕО\фото\сарижат\сад\IMG_20171110_105920_HDR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645024"/>
            <a:ext cx="3897560" cy="24122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414871394"/>
      </p:ext>
    </p:extLst>
  </p:cSld>
  <p:clrMapOvr>
    <a:masterClrMapping/>
  </p:clrMapOvr>
  <p:transition advClick="0" advTm="10000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62839" y="44072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600" b="1" dirty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ЭССЕ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600" b="1" dirty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«Я – ПЕДАГОГ»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86670"/>
            <a:ext cx="7591284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32154464"/>
      </p:ext>
    </p:extLst>
  </p:cSld>
  <p:clrMapOvr>
    <a:masterClrMapping/>
  </p:clrMapOvr>
  <p:transition advClick="0" advTm="10000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96752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solidFill>
                  <a:prstClr val="black"/>
                </a:solidFill>
                <a:latin typeface="Times New Roman"/>
              </a:rPr>
              <a:t> </a:t>
            </a:r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32656"/>
            <a:ext cx="5904656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294747" y="719699"/>
            <a:ext cx="4194466" cy="56886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505931368"/>
      </p:ext>
    </p:extLst>
  </p:cSld>
  <p:clrMapOvr>
    <a:masterClrMapping/>
  </p:clrMapOvr>
  <p:transition advClick="0" advTm="10000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303750" y="584683"/>
            <a:ext cx="4464496" cy="568863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2756066"/>
      </p:ext>
    </p:extLst>
  </p:cSld>
  <p:clrMapOvr>
    <a:masterClrMapping/>
  </p:clrMapOvr>
  <p:transition advClick="0" advTm="10000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22" t="2977" r="5992" b="745"/>
          <a:stretch/>
        </p:blipFill>
        <p:spPr>
          <a:xfrm>
            <a:off x="827584" y="692695"/>
            <a:ext cx="7429725" cy="511256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857864404"/>
      </p:ext>
    </p:extLst>
  </p:cSld>
  <p:clrMapOvr>
    <a:masterClrMapping/>
  </p:clrMapOvr>
  <p:transition advClick="0" advTm="10000">
    <p:wipe dir="r"/>
  </p:transition>
</p:sld>
</file>

<file path=ppt/theme/theme1.xml><?xml version="1.0" encoding="utf-8"?>
<a:theme xmlns:a="http://schemas.openxmlformats.org/drawingml/2006/main" name="природа и школа">
  <a:themeElements>
    <a:clrScheme name="Calligraphy">
      <a:dk1>
        <a:sysClr val="windowText" lastClr="000000"/>
      </a:dk1>
      <a:lt1>
        <a:sysClr val="window" lastClr="FFFFFF"/>
      </a:lt1>
      <a:dk2>
        <a:srgbClr val="411401"/>
      </a:dk2>
      <a:lt2>
        <a:srgbClr val="FFE6E6"/>
      </a:lt2>
      <a:accent1>
        <a:srgbClr val="A24A48"/>
      </a:accent1>
      <a:accent2>
        <a:srgbClr val="B2935C"/>
      </a:accent2>
      <a:accent3>
        <a:srgbClr val="6A9A9A"/>
      </a:accent3>
      <a:accent4>
        <a:srgbClr val="B2B787"/>
      </a:accent4>
      <a:accent5>
        <a:srgbClr val="91644B"/>
      </a:accent5>
      <a:accent6>
        <a:srgbClr val="654A76"/>
      </a:accent6>
      <a:hlink>
        <a:srgbClr val="00A800"/>
      </a:hlink>
      <a:folHlink>
        <a:srgbClr val="FF00F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природа и школа</Template>
  <TotalTime>0</TotalTime>
  <Words>221</Words>
  <Application>Microsoft Office PowerPoint</Application>
  <PresentationFormat>Экран (4:3)</PresentationFormat>
  <Paragraphs>59</Paragraphs>
  <Slides>48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0" baseType="lpstr">
      <vt:lpstr>природа и школа</vt:lpstr>
      <vt:lpstr>Acrobat Document</vt:lpstr>
      <vt:lpstr>МБДОУ «ЦРР- Детский сад №31»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Публикации педагога</vt:lpstr>
      <vt:lpstr>Детям об экологии </vt:lpstr>
      <vt:lpstr>Слайд 40</vt:lpstr>
      <vt:lpstr>Слайд 41</vt:lpstr>
      <vt:lpstr>Дерево, трава, цветок и птица Не всегда умеют защищаться. Если будут уничтожены они, На планете мы останемся одни! В. Берестов</vt:lpstr>
      <vt:lpstr>Слайд 43</vt:lpstr>
      <vt:lpstr>Конкурсы</vt:lpstr>
      <vt:lpstr>Прогулка </vt:lpstr>
      <vt:lpstr>    Занятия  </vt:lpstr>
      <vt:lpstr>Слайд 47</vt:lpstr>
      <vt:lpstr>Слайд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2010-01-27T14:48:45Z</dcterms:created>
  <dcterms:modified xsi:type="dcterms:W3CDTF">2022-03-09T09:22:14Z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TC103626451049</vt:lpwstr>
  </property>
</Properties>
</file>